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67" r:id="rId5"/>
    <p:sldId id="272" r:id="rId6"/>
    <p:sldId id="273" r:id="rId7"/>
    <p:sldId id="266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11/1/2017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10/5/2017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Need to say data above explains or justifies this budget request.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sz="4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en-US" sz="4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lang="en-US" sz="4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2017-18 </a:t>
            </a:r>
            <a:r>
              <a:rPr lang="en-US" sz="3600" dirty="0" smtClean="0"/>
              <a:t>Unit Planning Highlights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565" y="1143000"/>
            <a:ext cx="4038600" cy="4525963"/>
          </a:xfrm>
        </p:spPr>
        <p:txBody>
          <a:bodyPr/>
          <a:lstStyle/>
          <a:p>
            <a:r>
              <a:rPr lang="en-US" dirty="0" smtClean="0"/>
              <a:t>Streamlined</a:t>
            </a:r>
          </a:p>
          <a:p>
            <a:r>
              <a:rPr lang="en-US" dirty="0" smtClean="0"/>
              <a:t>Online</a:t>
            </a:r>
          </a:p>
          <a:p>
            <a:r>
              <a:rPr lang="en-US" dirty="0" smtClean="0"/>
              <a:t>F drive folders for organizing</a:t>
            </a:r>
          </a:p>
          <a:p>
            <a:r>
              <a:rPr lang="en-US" dirty="0" smtClean="0"/>
              <a:t>Transparency through online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236" y="1142999"/>
            <a:ext cx="4038600" cy="4525963"/>
          </a:xfrm>
        </p:spPr>
        <p:txBody>
          <a:bodyPr/>
          <a:lstStyle/>
          <a:p>
            <a:r>
              <a:rPr lang="en-US" dirty="0" smtClean="0"/>
              <a:t>Focused </a:t>
            </a:r>
            <a:r>
              <a:rPr lang="en-US" dirty="0"/>
              <a:t>on improving outcomes for students</a:t>
            </a:r>
          </a:p>
          <a:p>
            <a:r>
              <a:rPr lang="en-US" dirty="0"/>
              <a:t>Analysis of i</a:t>
            </a:r>
            <a:r>
              <a:rPr lang="en-US" dirty="0" smtClean="0"/>
              <a:t>nternal </a:t>
            </a:r>
            <a:r>
              <a:rPr lang="en-US" dirty="0"/>
              <a:t>and </a:t>
            </a:r>
            <a:r>
              <a:rPr lang="en-US" dirty="0" smtClean="0"/>
              <a:t>external data</a:t>
            </a:r>
            <a:endParaRPr lang="en-US" dirty="0"/>
          </a:p>
          <a:p>
            <a:r>
              <a:rPr lang="en-US" dirty="0" smtClean="0"/>
              <a:t>Integrates assessment results and budget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/>
              <a:t>1. Scanning the Environment </a:t>
            </a:r>
          </a:p>
          <a:p>
            <a:pPr lvl="2"/>
            <a:r>
              <a:rPr lang="en-US" sz="2000" dirty="0"/>
              <a:t>Reflect on your unit’s stakeholder and/or operations </a:t>
            </a:r>
            <a:r>
              <a:rPr lang="en-US" sz="2000" dirty="0" smtClean="0"/>
              <a:t>data </a:t>
            </a:r>
            <a:r>
              <a:rPr lang="en-US" sz="2000" dirty="0"/>
              <a:t>and summarize key challenges and opportunities</a:t>
            </a:r>
          </a:p>
          <a:p>
            <a:pPr lvl="2"/>
            <a:r>
              <a:rPr lang="en-US" sz="2000" dirty="0"/>
              <a:t>Describe how your unit scans your environment</a:t>
            </a:r>
          </a:p>
          <a:p>
            <a:pPr marL="457200" lvl="1" indent="0">
              <a:buNone/>
            </a:pPr>
            <a:r>
              <a:rPr lang="en-US" sz="2400" dirty="0" smtClean="0"/>
              <a:t>2. Unit Assessment </a:t>
            </a:r>
          </a:p>
          <a:p>
            <a:pPr lvl="2"/>
            <a:r>
              <a:rPr lang="en-US" sz="2000" dirty="0"/>
              <a:t>Describe your prior year assessment results</a:t>
            </a:r>
          </a:p>
          <a:p>
            <a:pPr lvl="2"/>
            <a:r>
              <a:rPr lang="en-US" sz="2000" dirty="0"/>
              <a:t>Propose your unit’s strategies for improvement</a:t>
            </a:r>
          </a:p>
          <a:p>
            <a:pPr lvl="2"/>
            <a:r>
              <a:rPr lang="en-US" sz="2000" dirty="0"/>
              <a:t>Identify concerns/challenges and opportunities</a:t>
            </a:r>
          </a:p>
          <a:p>
            <a:pPr marL="457200" lvl="1" indent="0">
              <a:buNone/>
            </a:pPr>
            <a:r>
              <a:rPr lang="en-US" sz="2400" dirty="0" smtClean="0"/>
              <a:t>3. Unit Plan and Budget Requests</a:t>
            </a:r>
          </a:p>
          <a:p>
            <a:pPr lvl="2"/>
            <a:r>
              <a:rPr lang="en-US" sz="2000" dirty="0"/>
              <a:t>Develop your plan and list your budget </a:t>
            </a:r>
            <a:r>
              <a:rPr lang="en-US" sz="2000" dirty="0" smtClean="0"/>
              <a:t>requests</a:t>
            </a:r>
          </a:p>
          <a:p>
            <a:pPr lvl="2"/>
            <a:r>
              <a:rPr lang="en-US" sz="2000" dirty="0" smtClean="0"/>
              <a:t>Link </a:t>
            </a:r>
            <a:r>
              <a:rPr lang="en-US" sz="2000" dirty="0"/>
              <a:t>budget requests to your assessment data and </a:t>
            </a:r>
            <a:r>
              <a:rPr lang="en-US" sz="2000" dirty="0" smtClean="0"/>
              <a:t>plans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75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5" y="121146"/>
            <a:ext cx="7886700" cy="994172"/>
          </a:xfrm>
        </p:spPr>
        <p:txBody>
          <a:bodyPr/>
          <a:lstStyle/>
          <a:p>
            <a:r>
              <a:rPr lang="en-US" sz="4200" dirty="0" smtClean="0"/>
              <a:t>Examples of “Assessment Data”</a:t>
            </a:r>
            <a:br>
              <a:rPr lang="en-US" sz="42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500" dirty="0" smtClean="0"/>
              <a:t>Each </a:t>
            </a:r>
            <a:r>
              <a:rPr lang="en-US" sz="1500" dirty="0"/>
              <a:t>unit will draw available assessment data from one or more of these sources, as well as other sources related to your areas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5795" y="2209800"/>
            <a:ext cx="8304935" cy="3898106"/>
            <a:chOff x="1095375" y="1336675"/>
            <a:chExt cx="9105900" cy="5197475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1095375" y="2327274"/>
              <a:ext cx="1371600" cy="1082675"/>
            </a:xfrm>
            <a:prstGeom prst="wedgeRoundRectCallout">
              <a:avLst>
                <a:gd name="adj1" fmla="val 288691"/>
                <a:gd name="adj2" fmla="val 108654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Mission Fulfillment Indicators</a:t>
              </a:r>
            </a:p>
            <a:p>
              <a:pPr algn="ctr"/>
              <a:r>
                <a:rPr lang="en-US" sz="1050" i="1" dirty="0"/>
                <a:t>(Lagging)</a:t>
              </a:r>
            </a:p>
          </p:txBody>
        </p:sp>
        <p:sp>
          <p:nvSpPr>
            <p:cNvPr id="4" name="Rounded Rectangular Callout 3"/>
            <p:cNvSpPr/>
            <p:nvPr/>
          </p:nvSpPr>
          <p:spPr>
            <a:xfrm>
              <a:off x="3009900" y="1562100"/>
              <a:ext cx="1333500" cy="1081881"/>
            </a:xfrm>
            <a:prstGeom prst="wedgeRoundRectCallout">
              <a:avLst>
                <a:gd name="adj1" fmla="val 133135"/>
                <a:gd name="adj2" fmla="val 17692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Common Standard Dataset</a:t>
              </a:r>
            </a:p>
          </p:txBody>
        </p:sp>
        <p:sp>
          <p:nvSpPr>
            <p:cNvPr id="5" name="Rounded Rectangular Callout 4"/>
            <p:cNvSpPr/>
            <p:nvPr/>
          </p:nvSpPr>
          <p:spPr>
            <a:xfrm>
              <a:off x="4905375" y="1336675"/>
              <a:ext cx="1447800" cy="990600"/>
            </a:xfrm>
            <a:prstGeom prst="wedgeRoundRectCallout">
              <a:avLst>
                <a:gd name="adj1" fmla="val -19266"/>
                <a:gd name="adj2" fmla="val 21153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Program Assessment</a:t>
              </a:r>
            </a:p>
            <a:p>
              <a:pPr algn="ctr"/>
              <a:r>
                <a:rPr lang="en-US" sz="1350" dirty="0"/>
                <a:t>Action Plans</a:t>
              </a:r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6896100" y="1562100"/>
              <a:ext cx="1333500" cy="1081881"/>
            </a:xfrm>
            <a:prstGeom prst="wedgeRoundRectCallout">
              <a:avLst>
                <a:gd name="adj1" fmla="val -164802"/>
                <a:gd name="adj2" fmla="val 16539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Related Instruction Action Plans</a:t>
              </a: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8772525" y="2327275"/>
              <a:ext cx="1428750" cy="1016000"/>
            </a:xfrm>
            <a:prstGeom prst="wedgeRoundRectCallout">
              <a:avLst>
                <a:gd name="adj1" fmla="val -290325"/>
                <a:gd name="adj2" fmla="val 105842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Strategic Priority Indicators</a:t>
              </a:r>
            </a:p>
            <a:p>
              <a:pPr algn="ctr"/>
              <a:r>
                <a:rPr lang="en-US" sz="1050" i="1" dirty="0"/>
                <a:t>(Leading)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76675" y="3920331"/>
              <a:ext cx="288607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r>
                <a:rPr lang="en-US" sz="1350" dirty="0"/>
                <a:t>Unit Plans for Next Year</a:t>
              </a:r>
            </a:p>
          </p:txBody>
        </p:sp>
        <p:sp>
          <p:nvSpPr>
            <p:cNvPr id="9" name="Down Arrow 8"/>
            <p:cNvSpPr/>
            <p:nvPr/>
          </p:nvSpPr>
          <p:spPr>
            <a:xfrm>
              <a:off x="5019675" y="4910931"/>
              <a:ext cx="571500" cy="63261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876675" y="5543550"/>
              <a:ext cx="288607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Budget Requests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24375" y="3920331"/>
              <a:ext cx="1581150" cy="553698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Assessment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74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Reflect and discuss within your team</a:t>
            </a:r>
          </a:p>
          <a:p>
            <a:r>
              <a:rPr lang="en-US" sz="3000" dirty="0" smtClean="0"/>
              <a:t>Complete your plan with participation of your faculty/team members</a:t>
            </a:r>
          </a:p>
          <a:p>
            <a:r>
              <a:rPr lang="en-US" sz="3000" dirty="0" smtClean="0"/>
              <a:t>Dialog with your dean</a:t>
            </a:r>
          </a:p>
          <a:p>
            <a:r>
              <a:rPr lang="en-US" sz="3000" dirty="0" smtClean="0"/>
              <a:t>Submit your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Open Lab 11/8, 12 PM – 2 PM</a:t>
            </a:r>
          </a:p>
          <a:p>
            <a:endParaRPr lang="en-US" sz="3000" dirty="0" smtClean="0"/>
          </a:p>
          <a:p>
            <a:r>
              <a:rPr lang="en-US" sz="3000" u="sng" dirty="0" smtClean="0"/>
              <a:t>Submit unit plan by 11/17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Questions about the planning process or budget request should go to your dean or associate dean</a:t>
            </a:r>
          </a:p>
          <a:p>
            <a:endParaRPr lang="en-US" sz="3000" dirty="0" smtClean="0"/>
          </a:p>
          <a:p>
            <a:r>
              <a:rPr lang="en-US" sz="3000" dirty="0"/>
              <a:t>Help with the online form, standard dataset, or customized data, contact IR X6140 or IR@Clackamas.edu</a:t>
            </a:r>
          </a:p>
        </p:txBody>
      </p:sp>
    </p:spTree>
    <p:extLst>
      <p:ext uri="{BB962C8B-B14F-4D97-AF65-F5344CB8AC3E}">
        <p14:creationId xmlns:p14="http://schemas.microsoft.com/office/powerpoint/2010/main" val="40841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238</Words>
  <Application>Microsoft Office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Unit Planning 2017-2018 Cycle</vt:lpstr>
      <vt:lpstr>2017-18 Unit Planning Highlights</vt:lpstr>
      <vt:lpstr>Three Sections</vt:lpstr>
      <vt:lpstr>Examples of “Assessment Data”  Each unit will draw available assessment data from one or more of these sources, as well as other sources related to your areas</vt:lpstr>
      <vt:lpstr>Next Steps</vt:lpstr>
      <vt:lpstr>Key Dates</vt:lpstr>
      <vt:lpstr>Who to Contact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Lisa Wang</cp:lastModifiedBy>
  <cp:revision>114</cp:revision>
  <cp:lastPrinted>2015-07-23T19:36:20Z</cp:lastPrinted>
  <dcterms:created xsi:type="dcterms:W3CDTF">2015-07-20T21:46:48Z</dcterms:created>
  <dcterms:modified xsi:type="dcterms:W3CDTF">2017-11-01T17:19:17Z</dcterms:modified>
</cp:coreProperties>
</file>